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84" d="100"/>
          <a:sy n="84" d="100"/>
        </p:scale>
        <p:origin x="127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8" Type="http://schemas.openxmlformats.org/officeDocument/2006/relationships/viewProps" Target="viewProps.xml" /><Relationship Id="rId27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0" Type="http://schemas.openxmlformats.org/officeDocument/2006/relationships/tableStyles" Target="tableStyles.xml" /><Relationship Id="rId29" Type="http://schemas.openxmlformats.org/officeDocument/2006/relationships/theme" Target="theme/theme1.xml" 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/2.0" TargetMode="External" /><Relationship Id="rId2" Type="http://schemas.openxmlformats.org/officeDocument/2006/relationships/image" Target="../media/image4.jp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creativecommons.org/licenses/by-sa/4.0" TargetMode="External" /><Relationship Id="rId2" Type="http://schemas.openxmlformats.org/officeDocument/2006/relationships/image" Target="../media/image5.png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www.influxdata.com/blog/relational-databases-vs-time-series-databases/" TargetMode="External" /><Relationship Id="rId2" Type="http://schemas.openxmlformats.org/officeDocument/2006/relationships/image" Target="../media/image7.png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thanos.io/tip/thanos/storage.md/" TargetMode="External" /><Relationship Id="rId3" Type="http://schemas.openxmlformats.org/officeDocument/2006/relationships/hyperlink" Target="https://github.com/bitnami/charts/blob/main/bitnami/thanos/values.yaml" TargetMode="External" /><Relationship Id="rId4" Type="http://schemas.openxmlformats.org/officeDocument/2006/relationships/hyperlink" Target="https://github.com/open-telemetry/opentelemetry-helm-charts/blob/main/charts/opentelemetry-demo/values.yaml" TargetMode="External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3" Type="http://schemas.openxmlformats.org/officeDocument/2006/relationships/hyperlink" Target="https://opentelemetry.io/docs/demo/telemetry-features/" TargetMode="External" /><Relationship Id="rId2" Type="http://schemas.openxmlformats.org/officeDocument/2006/relationships/image" Target="../media/image9.png" />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github.com/rhildred/INFO8985-telemetry" TargetMode="Externa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jpg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pPr lvl="0" marL="0" indent="0">
              <a:buNone/>
            </a:pPr>
            <a:br/>
            <a:br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computer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on</a:t>
            </a:r>
            <a:r>
              <a:rPr/>
              <a:t> </a:t>
            </a:r>
            <a:r>
              <a:rPr/>
              <a:t>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first logs … to tell you about individual events and moments within a system</a:t>
            </a:r>
          </a:p>
          <a:p>
            <a:pPr lvl="1"/>
            <a:r>
              <a:rPr/>
              <a:t>metrics … to see how system performance changes over time</a:t>
            </a:r>
          </a:p>
          <a:p>
            <a:pPr lvl="1"/>
            <a:r>
              <a:rPr/>
              <a:t>then tracing … look at entire operations and how they combined to form transactions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Supervisory</a:t>
            </a:r>
            <a:r>
              <a:rPr/>
              <a:t> </a:t>
            </a:r>
            <a:r>
              <a:rPr/>
              <a:t>Control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Data</a:t>
            </a:r>
            <a:r>
              <a:rPr/>
              <a:t> </a:t>
            </a:r>
            <a:r>
              <a:rPr/>
              <a:t>Acquisition</a:t>
            </a:r>
            <a:r>
              <a:rPr/>
              <a:t> </a:t>
            </a:r>
            <a:r>
              <a:rPr/>
              <a:t>(SCADA)</a:t>
            </a:r>
          </a:p>
        </p:txBody>
      </p:sp>
      <p:pic>
        <p:nvPicPr>
          <p:cNvPr descr="images/Working_on_the_punch_list_for_tunnel_SCADA_control._The_SCADA_system_gives_LIRR_engineers_remote_control_of_all_of_the_power_facilities._06-27-19_(48146652996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92300" y="1600200"/>
            <a:ext cx="53467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MTA</a:t>
            </a:r>
            <a:r>
              <a:rPr/>
              <a:t> </a:t>
            </a:r>
            <a:r>
              <a:rPr/>
              <a:t>Capital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Mega</a:t>
            </a:r>
            <a:r>
              <a:rPr/>
              <a:t> </a:t>
            </a:r>
            <a:r>
              <a:rPr/>
              <a:t>Projects,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2.0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https://creativecommons.org/licenses/by/2.0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Industrial include manufacturing, process control, power generation, fabrication, and refining</a:t>
            </a:r>
          </a:p>
          <a:p>
            <a:pPr lvl="1"/>
            <a:r>
              <a:rPr/>
              <a:t>Infrastructure … include water treatment and distribution, wastewater collection and treatment, oil and gas pipelines, electric power transmission, and wind farms.</a:t>
            </a:r>
          </a:p>
          <a:p>
            <a:pPr lvl="1"/>
            <a:r>
              <a:rPr/>
              <a:t>Facility , including buildings, airports, ships, and space stations … monitor and control heating, ventilation, and air conditioning systems (HVAC), access, and energy consumption.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Critical</a:t>
            </a:r>
            <a:r>
              <a:rPr/>
              <a:t> </a:t>
            </a:r>
            <a:r>
              <a:rPr/>
              <a:t>Infrastructure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Many minor changes over 10 year system lifespan</a:t>
            </a:r>
          </a:p>
          <a:p>
            <a:pPr lvl="1"/>
            <a:r>
              <a:rPr/>
              <a:t>changes driven by adding new equipment, regulatory requirements, functionality improvements</a:t>
            </a:r>
          </a:p>
          <a:p>
            <a:pPr lvl="1"/>
            <a:r>
              <a:rPr/>
              <a:t>Despite in-depth testing before introduction to production environment … Difficult to test all consequence of change</a:t>
            </a:r>
          </a:p>
          <a:p>
            <a:pPr lvl="1"/>
            <a:r>
              <a:rPr/>
              <a:t>Pretty major failures to important infrastructure … Sounds like a case for DevOps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Simple</a:t>
            </a:r>
            <a:r>
              <a:rPr/>
              <a:t> </a:t>
            </a:r>
            <a:r>
              <a:rPr/>
              <a:t>Network</a:t>
            </a:r>
            <a:r>
              <a:rPr/>
              <a:t> </a:t>
            </a:r>
            <a:r>
              <a:rPr/>
              <a:t>Management</a:t>
            </a:r>
            <a:r>
              <a:rPr/>
              <a:t> </a:t>
            </a:r>
            <a:r>
              <a:rPr/>
              <a:t>Protocol</a:t>
            </a:r>
            <a:r>
              <a:rPr/>
              <a:t> </a:t>
            </a:r>
            <a:r>
              <a:rPr/>
              <a:t>(SNMP)</a:t>
            </a:r>
          </a:p>
        </p:txBody>
      </p:sp>
      <p:pic>
        <p:nvPicPr>
          <p:cNvPr descr="images/Snmp-interaction_v1.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17700" y="1600200"/>
            <a:ext cx="5308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An.bellizzi,</a:t>
            </a:r>
            <a:r>
              <a:rPr/>
              <a:t> </a:t>
            </a:r>
            <a:r>
              <a:rPr/>
              <a:t>CC</a:t>
            </a:r>
            <a:r>
              <a:rPr/>
              <a:t> </a:t>
            </a:r>
            <a:r>
              <a:rPr/>
              <a:t>BY-SA</a:t>
            </a:r>
            <a:r>
              <a:rPr/>
              <a:t> </a:t>
            </a:r>
            <a:r>
              <a:rPr/>
              <a:t>4.0</a:t>
            </a:r>
            <a:r>
              <a:rPr/>
              <a:t> </a:t>
            </a:r>
            <a:r>
              <a:rPr>
                <a:hlinkClick r:id="rId3"/>
              </a:rPr>
              <a:t>https://creativecommons.org/licenses/by-sa/4.0</a:t>
            </a:r>
            <a:r>
              <a:rPr/>
              <a:t>,</a:t>
            </a:r>
            <a:r>
              <a:rPr/>
              <a:t> </a:t>
            </a:r>
            <a:r>
              <a:rPr/>
              <a:t>via</a:t>
            </a:r>
            <a:r>
              <a:rPr/>
              <a:t> </a:t>
            </a:r>
            <a:r>
              <a:rPr/>
              <a:t>Wikimedia</a:t>
            </a:r>
            <a:r>
              <a:rPr/>
              <a:t> </a:t>
            </a:r>
            <a:r>
              <a:rPr/>
              <a:t>Commons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SNMP</a:t>
            </a:r>
            <a:r>
              <a:rPr/>
              <a:t> </a:t>
            </a:r>
            <a:r>
              <a:rPr/>
              <a:t>consists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three</a:t>
            </a:r>
            <a:r>
              <a:rPr/>
              <a:t> </a:t>
            </a:r>
            <a:r>
              <a:rPr/>
              <a:t>key</a:t>
            </a:r>
            <a:r>
              <a:rPr/>
              <a:t> </a:t>
            </a:r>
            <a:r>
              <a:rPr/>
              <a:t>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Managed devices</a:t>
            </a:r>
          </a:p>
          <a:p>
            <a:pPr lvl="1"/>
            <a:r>
              <a:rPr/>
              <a:t>Agent - software that runs on managed devices</a:t>
            </a:r>
          </a:p>
          <a:p>
            <a:pPr lvl="1"/>
            <a:r>
              <a:rPr/>
              <a:t>Network management station (NMS) - software that runs on the manager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Uses</a:t>
            </a:r>
          </a:p>
          <a:p>
            <a:pPr lvl="1"/>
            <a:r>
              <a:rPr/>
              <a:t>SNMP used by IT to monitor and update networked devices</a:t>
            </a:r>
          </a:p>
          <a:p>
            <a:pPr lvl="1"/>
            <a:r>
              <a:rPr/>
              <a:t>SCADA used by operations to control processes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ote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28800" y="1600200"/>
            <a:ext cx="54991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Chapter</a:t>
            </a:r>
            <a:r>
              <a:rPr/>
              <a:t> </a:t>
            </a:r>
            <a:r>
              <a:rPr/>
              <a:t>4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demo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Open</a:t>
            </a:r>
            <a:r>
              <a:rPr/>
              <a:t> </a:t>
            </a:r>
            <a:r>
              <a:rPr/>
              <a:t>Telemetry</a:t>
            </a:r>
            <a:r>
              <a:rPr/>
              <a:t> </a:t>
            </a:r>
            <a:r>
              <a:rPr/>
              <a:t>by</a:t>
            </a:r>
            <a:r>
              <a:rPr/>
              <a:t> </a:t>
            </a:r>
            <a:r>
              <a:rPr/>
              <a:t>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monitor distributed software systems</a:t>
            </a:r>
          </a:p>
          <a:p>
            <a:pPr lvl="1"/>
            <a:r>
              <a:rPr/>
              <a:t>similar to SCADA and SNMP in that it monitors and generates alerts</a:t>
            </a:r>
          </a:p>
          <a:p>
            <a:pPr lvl="1"/>
            <a:r>
              <a:rPr/>
              <a:t>different in that it is read only, where SCADA and SNMP can also manipulate systems</a:t>
            </a:r>
          </a:p>
          <a:p>
            <a:pPr lvl="1"/>
            <a:r>
              <a:rPr/>
              <a:t>tracing, look at entire operations as they span services</a:t>
            </a:r>
          </a:p>
          <a:p>
            <a:pPr lvl="1"/>
            <a:r>
              <a:rPr/>
              <a:t>absence of auditable tracking in SCADA … opportunity for DevOps??????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Time</a:t>
            </a:r>
            <a:r>
              <a:rPr/>
              <a:t> </a:t>
            </a:r>
            <a:r>
              <a:rPr/>
              <a:t>Series</a:t>
            </a:r>
            <a:r>
              <a:rPr/>
              <a:t> </a:t>
            </a:r>
            <a:r>
              <a:rPr/>
              <a:t>Database</a:t>
            </a:r>
            <a:r>
              <a:rPr/>
              <a:t> </a:t>
            </a:r>
            <a:r>
              <a:rPr/>
              <a:t>(TSDB)</a:t>
            </a:r>
            <a:r>
              <a:rPr/>
              <a:t> </a:t>
            </a:r>
            <a:r>
              <a:rPr/>
              <a:t>Storage</a:t>
            </a:r>
          </a:p>
        </p:txBody>
      </p:sp>
      <p:pic>
        <p:nvPicPr>
          <p:cNvPr descr="images/db-engines-tsdb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629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dbengine</a:t>
            </a:r>
            <a:r>
              <a:rPr/>
              <a:t> </a:t>
            </a:r>
            <a:r>
              <a:rPr>
                <a:hlinkClick r:id="rId3"/>
              </a:rPr>
              <a:t>https://www.influxdata.com/blog/relational-databases-vs-time-series-databases/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Store</a:t>
            </a:r>
            <a:r>
              <a:rPr/>
              <a:t> </a:t>
            </a:r>
            <a:r>
              <a:rPr/>
              <a:t>enough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meet</a:t>
            </a:r>
            <a:r>
              <a:rPr/>
              <a:t> </a:t>
            </a:r>
            <a:r>
              <a:rPr/>
              <a:t>stakeholder</a:t>
            </a:r>
            <a:r>
              <a:rPr/>
              <a:t> </a:t>
            </a:r>
            <a:r>
              <a:rPr/>
              <a:t>needs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in today’s demo timeseries data will be stored in memory</a:t>
            </a:r>
          </a:p>
          <a:p>
            <a:pPr lvl="1"/>
            <a:r>
              <a:rPr/>
              <a:t>a long term storage option is Thanos</a:t>
            </a:r>
          </a:p>
          <a:p>
            <a:pPr lvl="0" marL="1270000" indent="0">
              <a:buNone/>
            </a:pPr>
            <a:r>
              <a:rPr sz="2000"/>
              <a:t>Thanos provides a global query view, high availability, data backup with historical, cheap data access as its core features in a single binary.</a:t>
            </a:r>
          </a:p>
          <a:p>
            <a:pPr lvl="1"/>
            <a:r>
              <a:rPr/>
              <a:t>Thanos supports S3, GCS, Azure, OpenStack Swift, Tencent COS, AliYun OSS, Baidu BOS, Oracle Cloud Infrastructure Object Storage object stores</a:t>
            </a:r>
          </a:p>
          <a:p>
            <a:pPr lvl="1"/>
            <a:r>
              <a:rPr/>
              <a:t>storage format is object based with a block defined by a prefix and a series of blobs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Review observability Challenge/Activity</a:t>
            </a:r>
          </a:p>
          <a:p>
            <a:pPr lvl="1"/>
            <a:r>
              <a:rPr/>
              <a:t>Introduce the Challenge/Activity for telemetry</a:t>
            </a:r>
          </a:p>
          <a:p>
            <a:pPr lvl="1"/>
            <a:r>
              <a:rPr/>
              <a:t>Theory to support telemetry learning outcomes and activity</a:t>
            </a:r>
          </a:p>
          <a:p>
            <a:pPr lvl="1"/>
            <a:r>
              <a:rPr/>
              <a:t>Initial demo of activity</a:t>
            </a:r>
          </a:p>
          <a:p>
            <a:pPr lvl="0" marL="0" indent="0">
              <a:buNone/>
            </a:pPr>
            <a:r>
              <a:rPr/>
              <a:t>Note: See chapter 3 and 4 from the text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Storage</a:t>
            </a:r>
            <a:r>
              <a:rPr/>
              <a:t> </a:t>
            </a:r>
            <a:r>
              <a:rPr/>
              <a:t>Configuration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focusing on Thanos, there is </a:t>
            </a:r>
            <a:r>
              <a:rPr>
                <a:hlinkClick r:id="rId2"/>
              </a:rPr>
              <a:t>documentation here</a:t>
            </a:r>
            <a:r>
              <a:rPr/>
              <a:t>.</a:t>
            </a:r>
          </a:p>
          <a:p>
            <a:pPr lvl="1"/>
            <a:r>
              <a:rPr/>
              <a:t>the storage is controlled by the values.yaml file in the </a:t>
            </a:r>
            <a:r>
              <a:rPr>
                <a:hlinkClick r:id="rId3"/>
              </a:rPr>
              <a:t>helm chart</a:t>
            </a:r>
          </a:p>
          <a:p>
            <a:pPr lvl="1"/>
            <a:r>
              <a:rPr/>
              <a:t>in open telemetry demo for today’s lab the </a:t>
            </a:r>
            <a:r>
              <a:rPr>
                <a:hlinkClick r:id="rId4"/>
              </a:rPr>
              <a:t>helm chart is here</a:t>
            </a:r>
            <a:r>
              <a:rPr/>
              <a:t>.</a:t>
            </a:r>
          </a:p>
          <a:p>
            <a:pPr lvl="1"/>
            <a:r>
              <a:rPr/>
              <a:t>there is a lot to these values, but focus on the components (starting on line 47)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Otel</a:t>
            </a:r>
            <a:r>
              <a:rPr/>
              <a:t> </a:t>
            </a:r>
            <a:r>
              <a:rPr/>
              <a:t>collectors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each component has an otel collector to make it observable</a:t>
            </a:r>
          </a:p>
          <a:p>
            <a:pPr lvl="1"/>
            <a:r>
              <a:rPr/>
              <a:t>for instance the emailService has:</a:t>
            </a:r>
          </a:p>
          <a:p>
            <a:pPr lvl="0" indent="0">
              <a:buNone/>
            </a:pPr>
            <a:r>
              <a:rPr>
                <a:latin typeface="Courier"/>
              </a:rPr>
              <a:t>      - name: OTEL_EXPORTER_OTLP_TRACES_ENDPOINT
        value: http://$(OTEL_COLLECTOR_NAME):4318/v1/traces</a:t>
            </a:r>
          </a:p>
          <a:p>
            <a:pPr lvl="1"/>
            <a:r>
              <a:rPr/>
              <a:t>many more examples to follow when we talk about instrumenting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Example</a:t>
            </a:r>
            <a:r>
              <a:rPr/>
              <a:t> </a:t>
            </a:r>
            <a:r>
              <a:rPr/>
              <a:t>(Trace)</a:t>
            </a:r>
          </a:p>
        </p:txBody>
      </p:sp>
      <p:pic>
        <p:nvPicPr>
          <p:cNvPr descr="images/adservic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96900" y="1600200"/>
            <a:ext cx="7950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explore/jaeger/adService</a:t>
            </a:r>
            <a:r>
              <a:rPr/>
              <a:t> </a:t>
            </a:r>
            <a:r>
              <a:rPr/>
              <a:t>…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Manual</a:t>
            </a:r>
            <a:r>
              <a:rPr/>
              <a:t> </a:t>
            </a:r>
            <a:r>
              <a:rPr/>
              <a:t>testing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observability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the </a:t>
            </a:r>
            <a:r>
              <a:rPr>
                <a:hlinkClick r:id="rId2"/>
              </a:rPr>
              <a:t>lab</a:t>
            </a:r>
            <a:r>
              <a:rPr/>
              <a:t> uses feature flags, described in chapter 4, to manipulate the open telemetry demo</a:t>
            </a:r>
          </a:p>
          <a:p>
            <a:pPr lvl="1"/>
            <a:r>
              <a:rPr/>
              <a:t>note your observations in the README file and submit it </a:t>
            </a:r>
            <a:r>
              <a:rPr/>
              <a:t>below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Coverage</a:t>
            </a:r>
          </a:p>
        </p:txBody>
      </p:sp>
      <p:pic>
        <p:nvPicPr>
          <p:cNvPr descr="images/opentelemetrydemo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584200" y="1600200"/>
            <a:ext cx="79756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Coverage</a:t>
            </a:r>
            <a:r>
              <a:rPr/>
              <a:t> </a:t>
            </a:r>
            <a:r>
              <a:rPr/>
              <a:t>at:</a:t>
            </a:r>
            <a:r>
              <a:rPr/>
              <a:t> </a:t>
            </a:r>
            <a:r>
              <a:rPr>
                <a:hlinkClick r:id="rId3"/>
              </a:rPr>
              <a:t>https://opentelemetry.io/docs/demo/telemetry-features/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1270000" indent="0">
              <a:buNone/>
            </a:pPr>
            <a:r>
              <a:rPr sz="2000"/>
              <a:t>Without telemetry, your system is just a big black box filled with mystery.</a:t>
            </a:r>
          </a:p>
          <a:p>
            <a:pPr lvl="1"/>
            <a:r>
              <a:rPr/>
              <a:t>this is especially a problem with distributed systems</a:t>
            </a:r>
          </a:p>
          <a:p>
            <a:pPr lvl="1"/>
            <a:r>
              <a:rPr/>
              <a:t>part of the system runs on a sensor, appliance or even a phone</a:t>
            </a:r>
          </a:p>
          <a:p>
            <a:pPr lvl="1"/>
            <a:r>
              <a:rPr/>
              <a:t>telemetry lets operators and other stakeholders see inside the box and help the system reach it’s goals.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Observability</a:t>
            </a:r>
            <a:r>
              <a:rPr/>
              <a:t> </a:t>
            </a:r>
            <a:r>
              <a:rPr/>
              <a:t>(activity</a:t>
            </a:r>
            <a:r>
              <a:rPr/>
              <a:t> </a:t>
            </a:r>
            <a:r>
              <a:rPr/>
              <a:t>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We installed the kubernetes dashboard. From their github:</a:t>
            </a:r>
          </a:p>
          <a:p>
            <a:pPr lvl="0" marL="1270000" indent="0">
              <a:buNone/>
            </a:pPr>
            <a:r>
              <a:rPr sz="2000"/>
              <a:t>Kubernetes Dashboard is a general purpose, web-based UI for Kubernetes clusters. It allows users to manage applications running in the cluster and troubleshoot them, as well as manage the cluster itself.</a:t>
            </a:r>
          </a:p>
          <a:p>
            <a:pPr lvl="1"/>
            <a:r>
              <a:rPr/>
              <a:t>essentially this was a “hello world” for a distributed system using kubernetes ansible and helm</a:t>
            </a:r>
          </a:p>
          <a:p>
            <a:pPr lvl="1"/>
            <a:r>
              <a:rPr/>
              <a:t>a pod is the unit of deployment in our case … see the next slides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  <p:pic>
        <p:nvPicPr>
          <p:cNvPr descr="images/kubernetesdashboar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863600" y="1600200"/>
            <a:ext cx="74168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kubernetes</a:t>
            </a:r>
            <a:r>
              <a:rPr/>
              <a:t> </a:t>
            </a:r>
            <a:r>
              <a:rPr/>
              <a:t>dashboard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  <p:pic>
        <p:nvPicPr>
          <p:cNvPr descr="images/local-k8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968500" y="1600200"/>
            <a:ext cx="51943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deployment</a:t>
            </a:r>
            <a:r>
              <a:rPr/>
              <a:t> </a:t>
            </a:r>
            <a:r>
              <a:rPr/>
              <a:t>diagram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Telemetry</a:t>
            </a:r>
            <a:r>
              <a:rPr/>
              <a:t> </a:t>
            </a:r>
            <a:r>
              <a:rPr/>
              <a:t>Lab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Create a codespace from the </a:t>
            </a:r>
            <a:r>
              <a:rPr>
                <a:hlinkClick r:id="rId2"/>
              </a:rPr>
              <a:t>github template</a:t>
            </a:r>
            <a:r>
              <a:rPr/>
              <a:t> and run:</a:t>
            </a:r>
          </a:p>
          <a:p>
            <a:pPr lvl="0" indent="0">
              <a:buNone/>
            </a:pPr>
            <a:r>
              <a:rPr>
                <a:latin typeface="Courier"/>
              </a:rPr>
              <a:t>pip install -r requirements.txt
ansible-playbook playbook.yml
kubectl port-forward svc/my-otel-demo-frontendproxy 8080:8080</a:t>
            </a:r>
          </a:p>
          <a:p>
            <a:pPr lvl="0" marL="0" indent="0">
              <a:buNone/>
            </a:pPr>
            <a:r>
              <a:rPr/>
              <a:t>Follow instructions in chapter 4 of the text and make notes in README.md. Submit the README.md file with the uploader at the </a:t>
            </a:r>
            <a:r>
              <a:rPr/>
              <a:t>end of the presentation</a:t>
            </a:r>
            <a:r>
              <a:rPr/>
              <a:t>.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Learning</a:t>
            </a:r>
            <a:r>
              <a:rPr/>
              <a:t> </a:t>
            </a:r>
            <a:r>
              <a:rPr/>
              <a:t>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Explain how historical applications of telemetry for things like predictive maintenance apply to software.</a:t>
            </a:r>
          </a:p>
          <a:p>
            <a:pPr lvl="1"/>
            <a:r>
              <a:rPr/>
              <a:t>Compare alternatives for software telemetry within the observability ecosystem.</a:t>
            </a:r>
          </a:p>
          <a:p>
            <a:pPr lvl="1"/>
            <a:r>
              <a:rPr/>
              <a:t>Justify the storage needs for telemetry, based on information needs for operational success.</a:t>
            </a:r>
          </a:p>
          <a:p>
            <a:pPr lvl="1"/>
            <a:r>
              <a:rPr/>
              <a:t>Validate and configure collectors to collect logs and/or metrics for observability and troubleshooting.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A</a:t>
            </a:r>
            <a:r>
              <a:rPr/>
              <a:t> </a:t>
            </a:r>
            <a:r>
              <a:rPr/>
              <a:t>Brief</a:t>
            </a:r>
            <a:r>
              <a:rPr/>
              <a:t> </a:t>
            </a:r>
            <a:r>
              <a:rPr/>
              <a:t>History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Telemetry</a:t>
            </a:r>
          </a:p>
        </p:txBody>
      </p:sp>
      <p:pic>
        <p:nvPicPr>
          <p:cNvPr descr="images/800px-Electric_frame_signalbox_at_London_Bridge,_Southern_Railway_(CJ_Allen,_Steel_Highway,_1928)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03400" y="1600200"/>
            <a:ext cx="55372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Southern</a:t>
            </a:r>
            <a:r>
              <a:rPr/>
              <a:t> </a:t>
            </a:r>
            <a:r>
              <a:rPr/>
              <a:t>Railway,</a:t>
            </a:r>
            <a:r>
              <a:rPr/>
              <a:t> </a:t>
            </a:r>
            <a:r>
              <a:rPr/>
              <a:t>1928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“</a:t>
            </a:r>
            <a:r>
              <a:rPr/>
              <a:t>Telemetry</a:t>
            </a:r>
            <a:r>
              <a:rPr/>
              <a:t>”</a:t>
            </a:r>
            <a:r>
              <a:rPr/>
              <a:t> </a:t>
            </a:r>
            <a:r>
              <a:rPr/>
              <a:t>sent</a:t>
            </a:r>
            <a:r>
              <a:rPr/>
              <a:t> </a:t>
            </a:r>
            <a:r>
              <a:rPr/>
              <a:t>over</a:t>
            </a:r>
            <a:r>
              <a:rPr/>
              <a:t> </a:t>
            </a:r>
            <a:r>
              <a:rPr/>
              <a:t>telegraph</a:t>
            </a:r>
            <a:r>
              <a:rPr/>
              <a:t> </a:t>
            </a:r>
            <a:r>
              <a:rPr/>
              <a:t>lines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used to control switches on train tracks, power plants and public power grids</a:t>
            </a:r>
          </a:p>
          <a:p>
            <a:pPr lvl="0" marL="1270000" indent="0">
              <a:buNone/>
            </a:pPr>
            <a:r>
              <a:rPr sz="2000"/>
              <a:t>early but important distributed systems!</a:t>
            </a:r>
          </a:p>
          <a:p>
            <a:pPr lvl="1"/>
            <a:r>
              <a:rPr/>
              <a:t>moved onto trains to prevent bearing overheating and fires</a:t>
            </a:r>
          </a:p>
          <a:p>
            <a:pPr lvl="1"/>
            <a:r>
              <a:rPr/>
              <a:t>further expanded to predictive maintenance to keep broken trains from blocking the tracks</a:t>
            </a:r>
          </a:p>
          <a:p>
            <a:pPr lvl="1"/>
            <a:r>
              <a:rPr/>
              <a:t>logging esentially built into Unix software with system activity reporting and system logging service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Office PowerPoint</Application>
  <PresentationFormat>On-screen Show (4:3)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Telemetry</dc:title>
  <dc:creator/>
  <cp:keywords/>
  <dcterms:created xsi:type="dcterms:W3CDTF">2024-09-27T17:21:35Z</dcterms:created>
  <dcterms:modified xsi:type="dcterms:W3CDTF">2024-09-27T17:21:35Z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b">
    <vt:lpwstr>https://github.com/rhildred/INFO8985-telemetry</vt:lpwstr>
  </property>
</Properties>
</file>